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6"/>
  </p:notesMasterIdLst>
  <p:sldIdLst>
    <p:sldId id="268" r:id="rId3"/>
    <p:sldId id="309" r:id="rId4"/>
    <p:sldId id="310" r:id="rId5"/>
    <p:sldId id="320" r:id="rId6"/>
    <p:sldId id="311" r:id="rId7"/>
    <p:sldId id="321" r:id="rId8"/>
    <p:sldId id="314" r:id="rId9"/>
    <p:sldId id="306" r:id="rId10"/>
    <p:sldId id="258" r:id="rId11"/>
    <p:sldId id="315" r:id="rId12"/>
    <p:sldId id="316" r:id="rId13"/>
    <p:sldId id="259" r:id="rId14"/>
    <p:sldId id="260" r:id="rId15"/>
    <p:sldId id="261" r:id="rId16"/>
    <p:sldId id="262" r:id="rId17"/>
    <p:sldId id="269" r:id="rId18"/>
    <p:sldId id="270" r:id="rId19"/>
    <p:sldId id="274" r:id="rId20"/>
    <p:sldId id="279" r:id="rId21"/>
    <p:sldId id="271" r:id="rId22"/>
    <p:sldId id="277" r:id="rId23"/>
    <p:sldId id="278" r:id="rId24"/>
    <p:sldId id="31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F54EC-7E2C-4C47-AE9D-7F7398AB8871}" v="7" dt="2023-05-29T22:17:55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104" d="100"/>
          <a:sy n="104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olis, Benjamin (Ben)" userId="7e3a3fed-0f83-4e70-9368-5c9dd1bc4777" providerId="ADAL" clId="{8FCF54EC-7E2C-4C47-AE9D-7F7398AB8871}"/>
    <pc:docChg chg="undo custSel addSld modSld">
      <pc:chgData name="Margolis, Benjamin (Ben)" userId="7e3a3fed-0f83-4e70-9368-5c9dd1bc4777" providerId="ADAL" clId="{8FCF54EC-7E2C-4C47-AE9D-7F7398AB8871}" dt="2023-05-29T22:17:55.362" v="114"/>
      <pc:docMkLst>
        <pc:docMk/>
      </pc:docMkLst>
      <pc:sldChg chg="addSp delSp modSp mod modTransition modAnim">
        <pc:chgData name="Margolis, Benjamin (Ben)" userId="7e3a3fed-0f83-4e70-9368-5c9dd1bc4777" providerId="ADAL" clId="{8FCF54EC-7E2C-4C47-AE9D-7F7398AB8871}" dt="2023-04-25T21:51:12.815" v="6"/>
        <pc:sldMkLst>
          <pc:docMk/>
          <pc:sldMk cId="152566178" sldId="309"/>
        </pc:sldMkLst>
        <pc:spChg chg="mod">
          <ac:chgData name="Margolis, Benjamin (Ben)" userId="7e3a3fed-0f83-4e70-9368-5c9dd1bc4777" providerId="ADAL" clId="{8FCF54EC-7E2C-4C47-AE9D-7F7398AB8871}" dt="2023-04-25T21:42:33.628" v="3" actId="20577"/>
          <ac:spMkLst>
            <pc:docMk/>
            <pc:sldMk cId="152566178" sldId="309"/>
            <ac:spMk id="2" creationId="{00000000-0000-0000-0000-000000000000}"/>
          </ac:spMkLst>
        </pc:spChg>
        <pc:picChg chg="del">
          <ac:chgData name="Margolis, Benjamin (Ben)" userId="7e3a3fed-0f83-4e70-9368-5c9dd1bc4777" providerId="ADAL" clId="{8FCF54EC-7E2C-4C47-AE9D-7F7398AB8871}" dt="2023-04-25T21:50:17.022" v="5"/>
          <ac:picMkLst>
            <pc:docMk/>
            <pc:sldMk cId="152566178" sldId="309"/>
            <ac:picMk id="5" creationId="{A6B14094-EF55-4FFC-8A68-D25923E1A13D}"/>
          </ac:picMkLst>
        </pc:picChg>
        <pc:picChg chg="add del mod">
          <ac:chgData name="Margolis, Benjamin (Ben)" userId="7e3a3fed-0f83-4e70-9368-5c9dd1bc4777" providerId="ADAL" clId="{8FCF54EC-7E2C-4C47-AE9D-7F7398AB8871}" dt="2023-04-25T21:51:12.815" v="6"/>
          <ac:picMkLst>
            <pc:docMk/>
            <pc:sldMk cId="152566178" sldId="309"/>
            <ac:picMk id="6" creationId="{E78F519C-39D9-FABD-AB53-D351B32E2B2D}"/>
          </ac:picMkLst>
        </pc:picChg>
        <pc:picChg chg="add mod">
          <ac:chgData name="Margolis, Benjamin (Ben)" userId="7e3a3fed-0f83-4e70-9368-5c9dd1bc4777" providerId="ADAL" clId="{8FCF54EC-7E2C-4C47-AE9D-7F7398AB8871}" dt="2023-04-25T21:51:12.815" v="6"/>
          <ac:picMkLst>
            <pc:docMk/>
            <pc:sldMk cId="152566178" sldId="309"/>
            <ac:picMk id="7" creationId="{160D4B56-BE9C-5811-D803-4CC80FAA92D7}"/>
          </ac:picMkLst>
        </pc:picChg>
      </pc:sldChg>
      <pc:sldChg chg="modSp mod">
        <pc:chgData name="Margolis, Benjamin (Ben)" userId="7e3a3fed-0f83-4e70-9368-5c9dd1bc4777" providerId="ADAL" clId="{8FCF54EC-7E2C-4C47-AE9D-7F7398AB8871}" dt="2023-04-25T21:40:38.648" v="0" actId="20577"/>
        <pc:sldMkLst>
          <pc:docMk/>
          <pc:sldMk cId="2585328035" sldId="314"/>
        </pc:sldMkLst>
        <pc:spChg chg="mod">
          <ac:chgData name="Margolis, Benjamin (Ben)" userId="7e3a3fed-0f83-4e70-9368-5c9dd1bc4777" providerId="ADAL" clId="{8FCF54EC-7E2C-4C47-AE9D-7F7398AB8871}" dt="2023-04-25T21:40:38.648" v="0" actId="20577"/>
          <ac:spMkLst>
            <pc:docMk/>
            <pc:sldMk cId="2585328035" sldId="314"/>
            <ac:spMk id="5124" creationId="{00000000-0000-0000-0000-000000000000}"/>
          </ac:spMkLst>
        </pc:spChg>
      </pc:sldChg>
      <pc:sldChg chg="addSp delSp modSp mod">
        <pc:chgData name="Margolis, Benjamin (Ben)" userId="7e3a3fed-0f83-4e70-9368-5c9dd1bc4777" providerId="ADAL" clId="{8FCF54EC-7E2C-4C47-AE9D-7F7398AB8871}" dt="2023-05-29T21:25:33.592" v="11" actId="14100"/>
        <pc:sldMkLst>
          <pc:docMk/>
          <pc:sldMk cId="1026572998" sldId="320"/>
        </pc:sldMkLst>
        <pc:spChg chg="add del mod">
          <ac:chgData name="Margolis, Benjamin (Ben)" userId="7e3a3fed-0f83-4e70-9368-5c9dd1bc4777" providerId="ADAL" clId="{8FCF54EC-7E2C-4C47-AE9D-7F7398AB8871}" dt="2023-05-29T21:25:29.591" v="10" actId="22"/>
          <ac:spMkLst>
            <pc:docMk/>
            <pc:sldMk cId="1026572998" sldId="320"/>
            <ac:spMk id="4" creationId="{BBE00126-0C0C-F87D-8396-B0862A2995A0}"/>
          </ac:spMkLst>
        </pc:spChg>
        <pc:picChg chg="del">
          <ac:chgData name="Margolis, Benjamin (Ben)" userId="7e3a3fed-0f83-4e70-9368-5c9dd1bc4777" providerId="ADAL" clId="{8FCF54EC-7E2C-4C47-AE9D-7F7398AB8871}" dt="2023-05-29T21:23:53.279" v="7" actId="478"/>
          <ac:picMkLst>
            <pc:docMk/>
            <pc:sldMk cId="1026572998" sldId="320"/>
            <ac:picMk id="6" creationId="{431B28B2-C5B0-4ED4-8718-D0ABCF7237CE}"/>
          </ac:picMkLst>
        </pc:picChg>
        <pc:picChg chg="add mod ord">
          <ac:chgData name="Margolis, Benjamin (Ben)" userId="7e3a3fed-0f83-4e70-9368-5c9dd1bc4777" providerId="ADAL" clId="{8FCF54EC-7E2C-4C47-AE9D-7F7398AB8871}" dt="2023-05-29T21:25:33.592" v="11" actId="14100"/>
          <ac:picMkLst>
            <pc:docMk/>
            <pc:sldMk cId="1026572998" sldId="320"/>
            <ac:picMk id="7" creationId="{C2E3F03F-19D0-EAF2-26EE-FEC605052C3A}"/>
          </ac:picMkLst>
        </pc:picChg>
      </pc:sldChg>
      <pc:sldChg chg="addSp delSp modSp add mod modTransition modAnim">
        <pc:chgData name="Margolis, Benjamin (Ben)" userId="7e3a3fed-0f83-4e70-9368-5c9dd1bc4777" providerId="ADAL" clId="{8FCF54EC-7E2C-4C47-AE9D-7F7398AB8871}" dt="2023-05-29T22:17:55.362" v="114"/>
        <pc:sldMkLst>
          <pc:docMk/>
          <pc:sldMk cId="1633433814" sldId="321"/>
        </pc:sldMkLst>
        <pc:spChg chg="mod">
          <ac:chgData name="Margolis, Benjamin (Ben)" userId="7e3a3fed-0f83-4e70-9368-5c9dd1bc4777" providerId="ADAL" clId="{8FCF54EC-7E2C-4C47-AE9D-7F7398AB8871}" dt="2023-05-29T22:08:14.767" v="112" actId="20577"/>
          <ac:spMkLst>
            <pc:docMk/>
            <pc:sldMk cId="1633433814" sldId="321"/>
            <ac:spMk id="5124" creationId="{00000000-0000-0000-0000-000000000000}"/>
          </ac:spMkLst>
        </pc:spChg>
        <pc:picChg chg="del">
          <ac:chgData name="Margolis, Benjamin (Ben)" userId="7e3a3fed-0f83-4e70-9368-5c9dd1bc4777" providerId="ADAL" clId="{8FCF54EC-7E2C-4C47-AE9D-7F7398AB8871}" dt="2023-05-29T22:16:12.808" v="113"/>
          <ac:picMkLst>
            <pc:docMk/>
            <pc:sldMk cId="1633433814" sldId="321"/>
            <ac:picMk id="2" creationId="{F8788421-3FF2-4116-B138-369CC806978C}"/>
          </ac:picMkLst>
        </pc:picChg>
        <pc:picChg chg="add mod">
          <ac:chgData name="Margolis, Benjamin (Ben)" userId="7e3a3fed-0f83-4e70-9368-5c9dd1bc4777" providerId="ADAL" clId="{8FCF54EC-7E2C-4C47-AE9D-7F7398AB8871}" dt="2023-05-29T22:17:55.362" v="114"/>
          <ac:picMkLst>
            <pc:docMk/>
            <pc:sldMk cId="1633433814" sldId="321"/>
            <ac:picMk id="5" creationId="{C81B1335-EDC8-F4F1-33A2-854D1BC221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3B76C-7491-460B-811F-8144F0FD9B7E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B18E3-9A80-46B2-94E6-998EBBF0C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0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92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59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0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52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5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383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25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4338"/>
            <a:ext cx="2057400" cy="5711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4338"/>
            <a:ext cx="6019800" cy="5711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04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190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156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3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895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897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243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4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19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596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68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214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4338"/>
            <a:ext cx="2057400" cy="5711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4338"/>
            <a:ext cx="6019800" cy="5711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02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48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43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961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71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9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90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31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214313" y="1371600"/>
            <a:ext cx="8726487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81150" y="414338"/>
            <a:ext cx="4787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17500"/>
            <a:ext cx="107315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813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FFCC00"/>
        </a:buClr>
        <a:buSzPct val="80000"/>
        <a:buChar char="•"/>
        <a:defRPr sz="4000" b="1">
          <a:solidFill>
            <a:schemeClr val="accent1"/>
          </a:solidFill>
          <a:latin typeface="+mn-lt"/>
          <a:ea typeface="+mn-ea"/>
          <a:cs typeface="+mn-cs"/>
        </a:defRPr>
      </a:lvl1pPr>
      <a:lvl2pPr marL="800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 pitchFamily="18" charset="0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214313" y="1371600"/>
            <a:ext cx="8726487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81150" y="414338"/>
            <a:ext cx="4787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17500"/>
            <a:ext cx="107315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799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FFFFFF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FFCC00"/>
        </a:buClr>
        <a:buSzPct val="80000"/>
        <a:buChar char="•"/>
        <a:defRPr sz="4000" b="1">
          <a:solidFill>
            <a:schemeClr val="accent1"/>
          </a:solidFill>
          <a:latin typeface="+mn-lt"/>
          <a:ea typeface="+mn-ea"/>
          <a:cs typeface="+mn-cs"/>
        </a:defRPr>
      </a:lvl1pPr>
      <a:lvl2pPr marL="800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 pitchFamily="18" charset="0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mailto:denisebr@med.umich.edu" TargetMode="External"/><Relationship Id="rId5" Type="http://schemas.openxmlformats.org/officeDocument/2006/relationships/hyperlink" Target="mailto:bmargoli@med.umich.edu" TargetMode="External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medstudents.medicine.umich.edu/opportunities-community/sbrp-nih-supported-short-term-biomedical-research-training-program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6648450" cy="676275"/>
          </a:xfrm>
          <a:noFill/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SBRP-Student Biomedical Research Program</a:t>
            </a:r>
          </a:p>
          <a:p>
            <a:r>
              <a:rPr lang="en-US" b="0" dirty="0"/>
              <a:t>Short Term-8 weeks</a:t>
            </a:r>
          </a:p>
          <a:p>
            <a:r>
              <a:rPr lang="en-US" b="0" dirty="0"/>
              <a:t>Funded in part by an NIH T35 Short Term Research Training Grant.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DB5720-1B81-4049-A51E-0A73F0C1E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1"/>
    </mc:Choice>
    <mc:Fallback xmlns="">
      <p:transition spd="slow" advTm="2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7029450" cy="676275"/>
          </a:xfrm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  <a:buNone/>
            </a:pPr>
            <a:r>
              <a:rPr lang="en-US" sz="2800" dirty="0">
                <a:solidFill>
                  <a:srgbClr val="FFFFFF"/>
                </a:solidFill>
              </a:rPr>
              <a:t>The SBRP Application-Mentor Section</a:t>
            </a:r>
          </a:p>
          <a:p>
            <a:pPr>
              <a:lnSpc>
                <a:spcPct val="100000"/>
              </a:lnSpc>
              <a:spcAft>
                <a:spcPts val="8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What are the educational objectives of the proposed research project?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Describe the specific role and activities of the student.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Describe your research training environment. Who will provide daily supervision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Did the student participate in the development of the research objectives and hypothesis?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D128D4-3DBA-4FE1-AF84-B438549D6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5"/>
    </mc:Choice>
    <mc:Fallback xmlns="">
      <p:transition spd="slow" advTm="2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7105650" cy="676275"/>
          </a:xfrm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Was the proposal written primarily by the student?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Describe why this student is well-suited to be a research trainee.</a:t>
            </a:r>
          </a:p>
          <a:p>
            <a:pPr>
              <a:buClr>
                <a:srgbClr val="FFC000"/>
              </a:buClr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EB3B92-F1A1-42E7-BFD9-F1524EEF6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/>
    </mc:Choice>
    <mc:Fallback xmlns=""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7239000" cy="676275"/>
          </a:xfrm>
        </p:spPr>
        <p:txBody>
          <a:bodyPr/>
          <a:lstStyle/>
          <a:p>
            <a:r>
              <a:rPr lang="en-US" altLang="en-US" dirty="0"/>
              <a:t> </a:t>
            </a:r>
            <a:r>
              <a:rPr lang="en-US" dirty="0"/>
              <a:t>SBRP SHORT TERM RESEARCH TRAINING PROGRAM</a:t>
            </a:r>
            <a:endParaRPr lang="en-US" alt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</a:rPr>
              <a:t>Review Criteria (5 points each)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</a:rPr>
              <a:t>1. Clear statement of problem, research question and hypothesis.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</a:rPr>
              <a:t>2. Evidence of scholarly and critical literature review.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</a:rPr>
              <a:t>3. Research design and methodology are appropriate to answer the research question/hypothesis.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</a:rPr>
              <a:t>4. Student role and activities are clearly defined.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tx1"/>
                </a:solidFill>
              </a:rPr>
              <a:t>5. Student/mentor relationship is strong, and there is evidence of active mentoring throughout the proposal. 	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93C813-CB3D-4A54-866C-0A97AA5DC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0"/>
    </mc:Choice>
    <mc:Fallback xmlns="">
      <p:transition spd="slow" advTm="3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(20 Words)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Summarize Project in 20 words.</a:t>
            </a:r>
          </a:p>
          <a:p>
            <a:r>
              <a:rPr lang="en-US" b="0" dirty="0"/>
              <a:t>Not a critical part of the application.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EFE32F-5DF5-49D1-B654-296765997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2"/>
    </mc:Choice>
    <mc:Fallback xmlns="">
      <p:transition spd="slow" advTm="16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6877050" cy="676275"/>
          </a:xfrm>
        </p:spPr>
        <p:txBody>
          <a:bodyPr/>
          <a:lstStyle/>
          <a:p>
            <a:r>
              <a:rPr lang="en-US" dirty="0"/>
              <a:t>Hypothesis (750 characters)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 Review Criteria:</a:t>
            </a:r>
          </a:p>
          <a:p>
            <a:pPr marL="0" indent="0">
              <a:buNone/>
            </a:pPr>
            <a:r>
              <a:rPr lang="en-US" altLang="en-US" b="0" dirty="0">
                <a:solidFill>
                  <a:schemeClr val="tx1"/>
                </a:solidFill>
              </a:rPr>
              <a:t>Criteria 1. Clear statement of problem, research question and hypothesis.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BADE41-472E-4435-A1AF-19A9DCF49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7"/>
    </mc:Choice>
    <mc:Fallback xmlns="">
      <p:transition spd="slow" advTm="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6877050" cy="676275"/>
          </a:xfrm>
        </p:spPr>
        <p:txBody>
          <a:bodyPr/>
          <a:lstStyle/>
          <a:p>
            <a:r>
              <a:rPr lang="en-US" dirty="0"/>
              <a:t>Hypothesis (750 characters)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en-US" b="0" dirty="0">
                <a:solidFill>
                  <a:srgbClr val="FFFFFF"/>
                </a:solidFill>
              </a:rPr>
              <a:t>All research proposals require hypotheses.  For example even if you are doing a survey or questionnaire you must have some hypothesis as to the results</a:t>
            </a:r>
          </a:p>
          <a:p>
            <a:pPr marL="0" indent="0">
              <a:buNone/>
            </a:pPr>
            <a:endParaRPr lang="en-US" altLang="en-US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F87D68-7E35-449F-92A7-2AF997643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7"/>
    </mc:Choice>
    <mc:Fallback xmlns="">
      <p:transition spd="slow" advTm="2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6724650" cy="676275"/>
          </a:xfrm>
        </p:spPr>
        <p:txBody>
          <a:bodyPr/>
          <a:lstStyle/>
          <a:p>
            <a:r>
              <a:rPr lang="en-US" dirty="0"/>
              <a:t>Background (2500 characters)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3200" b="0" dirty="0">
                <a:solidFill>
                  <a:srgbClr val="FFFFFF"/>
                </a:solidFill>
              </a:rPr>
              <a:t>Second  Review Criteria:  Evidence of scholarly and critical literature review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endParaRPr lang="en-US" altLang="en-US" sz="32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lang="en-US" altLang="en-US" sz="3200" b="0" dirty="0">
                <a:solidFill>
                  <a:srgbClr val="FFFFFF"/>
                </a:solidFill>
              </a:rPr>
              <a:t>Put in all information you need to understand the application.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</a:pPr>
            <a:r>
              <a:rPr lang="en-US" altLang="en-US" sz="3200" b="0" dirty="0">
                <a:solidFill>
                  <a:srgbClr val="FFFFFF"/>
                </a:solidFill>
              </a:rPr>
              <a:t>References are critical.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endParaRPr lang="en-US" altLang="en-US" sz="2800" b="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0C2D5B-0823-4233-BE15-917979351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7"/>
    </mc:Choice>
    <mc:Fallback xmlns="">
      <p:transition spd="slow" advTm="2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7562850" cy="676275"/>
          </a:xfrm>
        </p:spPr>
        <p:txBody>
          <a:bodyPr/>
          <a:lstStyle/>
          <a:p>
            <a:r>
              <a:rPr lang="en-US" dirty="0"/>
              <a:t>Research Design and Methods (3500 characters)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0" dirty="0"/>
              <a:t>Third Review Criteria:  Research design and methodology are appropriate to answer the research question/hypothesis.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7F0794-EFF6-4893-8D3D-4DE5CCA0F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"/>
    </mc:Choice>
    <mc:Fallback xmlns="">
      <p:transition spd="slow" advTm="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7562850" cy="676275"/>
          </a:xfrm>
        </p:spPr>
        <p:txBody>
          <a:bodyPr/>
          <a:lstStyle/>
          <a:p>
            <a:r>
              <a:rPr lang="en-US" dirty="0"/>
              <a:t>Research Design and Methods (3500 characters)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0" dirty="0">
                <a:solidFill>
                  <a:srgbClr val="FFFFFF"/>
                </a:solidFill>
              </a:rPr>
              <a:t>Its </a:t>
            </a:r>
            <a:r>
              <a:rPr lang="en-US" sz="3600" b="0" dirty="0">
                <a:solidFill>
                  <a:srgbClr val="FFFF00"/>
                </a:solidFill>
              </a:rPr>
              <a:t>Research Design </a:t>
            </a:r>
            <a:r>
              <a:rPr lang="en-US" sz="3600" b="0" dirty="0">
                <a:solidFill>
                  <a:srgbClr val="FFFFFF"/>
                </a:solidFill>
              </a:rPr>
              <a:t>and Methods</a:t>
            </a:r>
          </a:p>
          <a:p>
            <a:pPr lvl="0"/>
            <a:r>
              <a:rPr lang="en-US" sz="3600" b="0" dirty="0">
                <a:solidFill>
                  <a:srgbClr val="FFFFFF"/>
                </a:solidFill>
              </a:rPr>
              <a:t>What are you going to do?</a:t>
            </a:r>
          </a:p>
          <a:p>
            <a:pPr lvl="0"/>
            <a:r>
              <a:rPr lang="en-US" sz="3600" b="0" dirty="0">
                <a:solidFill>
                  <a:srgbClr val="FFFFFF"/>
                </a:solidFill>
              </a:rPr>
              <a:t>How are you going to do it?</a:t>
            </a:r>
          </a:p>
          <a:p>
            <a:pPr lvl="0"/>
            <a:r>
              <a:rPr lang="en-US" sz="3600" b="0" dirty="0">
                <a:solidFill>
                  <a:srgbClr val="FFFFFF"/>
                </a:solidFill>
              </a:rPr>
              <a:t>How are you going to analyze the results?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8319C3-749B-470C-A0F8-5E4461486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1"/>
    </mc:Choice>
    <mc:Fallback xmlns="">
      <p:transition spd="slow" advTm="1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295400"/>
          </a:xfrm>
        </p:spPr>
        <p:txBody>
          <a:bodyPr/>
          <a:lstStyle/>
          <a:p>
            <a:r>
              <a:rPr lang="en-US" dirty="0"/>
              <a:t>What will be the specific tasks, activities and responsibilities of the student on a daily basis (1000 characters)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Fourth Review Criteria: Student role and activities are clearly defined.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6E639F-5A31-4369-ADDA-DB5EB74BA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"/>
    </mc:Choice>
    <mc:Fallback xmlns="">
      <p:transition spd="slow" advTm="1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6648450" cy="676275"/>
          </a:xfrm>
          <a:noFill/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r>
              <a:rPr lang="en-US" sz="3200" b="0" dirty="0"/>
              <a:t>An NIH T35 training grant requires 8-12 consecutive weeks of research training.</a:t>
            </a:r>
          </a:p>
          <a:p>
            <a:r>
              <a:rPr lang="en-US" sz="3200" b="0" dirty="0"/>
              <a:t>Our program will run 8 weeks.</a:t>
            </a:r>
          </a:p>
          <a:p>
            <a:r>
              <a:rPr lang="en-US" sz="3200" b="0" dirty="0"/>
              <a:t>Program will run in the first branch year (3</a:t>
            </a:r>
            <a:r>
              <a:rPr lang="en-US" sz="3200" b="0" baseline="30000" dirty="0"/>
              <a:t>rd</a:t>
            </a:r>
            <a:r>
              <a:rPr lang="en-US" sz="3200" b="0" dirty="0"/>
              <a:t> year of medical school). </a:t>
            </a:r>
          </a:p>
          <a:p>
            <a:r>
              <a:rPr lang="en-US" sz="3200" b="0" dirty="0"/>
              <a:t>The program will be offered in Jan/Feb 2024, Feb/Mar 2024 or Apr/May 2024.</a:t>
            </a:r>
          </a:p>
          <a:p>
            <a:r>
              <a:rPr lang="en-US" sz="3200" b="0" dirty="0"/>
              <a:t>To participate students must select a research elective for one of these three periods.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0D4B56-BE9C-5811-D803-4CC80FAA9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8"/>
    </mc:Choice>
    <mc:Fallback xmlns="">
      <p:transition spd="slow" advTm="5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295400"/>
          </a:xfrm>
        </p:spPr>
        <p:txBody>
          <a:bodyPr/>
          <a:lstStyle/>
          <a:p>
            <a:r>
              <a:rPr lang="en-US" dirty="0"/>
              <a:t>What will be the specific tasks, activities and responsibilities of the student on a daily basis (1000 characters)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Students in 8 weeks can only do a component of the project –we want to know what that component is.</a:t>
            </a:r>
          </a:p>
          <a:p>
            <a:r>
              <a:rPr lang="en-US" b="0" dirty="0"/>
              <a:t>What specific duties will you perform?</a:t>
            </a:r>
          </a:p>
          <a:p>
            <a:r>
              <a:rPr lang="en-US" b="0" dirty="0"/>
              <a:t>Who will supervise you?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22C840-5272-4FB7-8A65-918945D9F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7"/>
    </mc:Choice>
    <mc:Fallback xmlns="">
      <p:transition spd="slow" advTm="3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 Review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Student/mentor relationship is strong, and there is evidence of active mentoring throughout the proposal. </a:t>
            </a:r>
          </a:p>
          <a:p>
            <a:r>
              <a:rPr lang="en-US" b="0" dirty="0"/>
              <a:t>Did you give your mentor adequate time to review your proposal?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919FFD-AAD7-44D3-8383-134803B4A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9"/>
    </mc:Choice>
    <mc:Fallback xmlns="">
      <p:transition spd="slow" advTm="2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0" y="414338"/>
            <a:ext cx="6800850" cy="676275"/>
          </a:xfrm>
        </p:spPr>
        <p:txBody>
          <a:bodyPr/>
          <a:lstStyle/>
          <a:p>
            <a:r>
              <a:rPr lang="en-US" dirty="0"/>
              <a:t>Significance (750 characters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Significance is a key part of a grant application.</a:t>
            </a:r>
          </a:p>
          <a:p>
            <a:r>
              <a:rPr lang="en-US" b="0" dirty="0"/>
              <a:t>Why are you doing the research?</a:t>
            </a:r>
          </a:p>
          <a:p>
            <a:r>
              <a:rPr lang="en-US" b="0" dirty="0"/>
              <a:t>Why is it important?</a:t>
            </a:r>
          </a:p>
          <a:p>
            <a:r>
              <a:rPr lang="en-US" b="0" dirty="0"/>
              <a:t>Write more than a sentence.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97A242-ABDC-44FA-B3CB-6306D5B6D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1"/>
    </mc:Choice>
    <mc:Fallback xmlns="">
      <p:transition spd="slow" advTm="2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6648450" cy="676275"/>
          </a:xfrm>
          <a:noFill/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If you have questions:</a:t>
            </a:r>
          </a:p>
          <a:p>
            <a:pPr marL="0" indent="0">
              <a:buNone/>
            </a:pPr>
            <a:r>
              <a:rPr lang="en-US" b="0" dirty="0"/>
              <a:t>Ben Margolis</a:t>
            </a:r>
          </a:p>
          <a:p>
            <a:pPr marL="0" indent="0">
              <a:buNone/>
            </a:pPr>
            <a:r>
              <a:rPr lang="en-US" b="0" dirty="0">
                <a:hlinkClick r:id="rId5"/>
              </a:rPr>
              <a:t>bmargoli@med.umich.edu</a:t>
            </a:r>
            <a:endParaRPr lang="en-US" b="0" dirty="0"/>
          </a:p>
          <a:p>
            <a:pPr marL="0" indent="0">
              <a:buNone/>
            </a:pPr>
            <a:r>
              <a:rPr lang="en-US" b="0" dirty="0"/>
              <a:t>Denise Brennan</a:t>
            </a:r>
          </a:p>
          <a:p>
            <a:pPr marL="0" indent="0">
              <a:buNone/>
            </a:pPr>
            <a:r>
              <a:rPr lang="en-US" b="0" dirty="0">
                <a:hlinkClick r:id="rId6"/>
              </a:rPr>
              <a:t>denisebr@med.umich.edu</a:t>
            </a: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46B3E5-F584-4BE9-AAF1-B59474460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1"/>
    </mc:Choice>
    <mc:Fallback xmlns="">
      <p:transition spd="slow" advTm="1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6191250" cy="676275"/>
          </a:xfrm>
          <a:noFill/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52600"/>
            <a:ext cx="8458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NIH pays a stipend of approx. $4300 for 8 weeks.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Mentor must be a University of Michigan faculty member.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Forty hrs. per week effort on research.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Application and info at: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Tx/>
              <a:buNone/>
            </a:pP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https://medstudents.medicine.umich.edu/opportunities-community/sbrp-nih-supported-short-term-biomedical-research-training-program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b="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5CBE2-3C41-4ECA-A04D-E30127DB4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7"/>
    </mc:Choice>
    <mc:Fallback xmlns="">
      <p:transition spd="slow" advTm="2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6648450" cy="676275"/>
          </a:xfrm>
          <a:noFill/>
        </p:spPr>
        <p:txBody>
          <a:bodyPr/>
          <a:lstStyle/>
          <a:p>
            <a:r>
              <a:rPr lang="en-US" dirty="0"/>
              <a:t>SBRP SHORT TERM RESEARCH TRAINING PROGRAM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F5A083-962F-45AE-9E55-7364F3FAC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E3F03F-19D0-EAF2-26EE-FEC605052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49690" y="1600200"/>
            <a:ext cx="5520593" cy="4953000"/>
          </a:xfrm>
        </p:spPr>
      </p:pic>
    </p:spTree>
    <p:extLst>
      <p:ext uri="{BB962C8B-B14F-4D97-AF65-F5344CB8AC3E}">
        <p14:creationId xmlns:p14="http://schemas.microsoft.com/office/powerpoint/2010/main" val="10265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1"/>
    </mc:Choice>
    <mc:Fallback xmlns="">
      <p:transition spd="slow" advTm="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7410450" cy="676275"/>
          </a:xfrm>
          <a:noFill/>
        </p:spPr>
        <p:txBody>
          <a:bodyPr/>
          <a:lstStyle/>
          <a:p>
            <a:r>
              <a:rPr lang="en-US" dirty="0"/>
              <a:t> SBRP SHORT TERM RESEARCH TRAINING PROGRAM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None/>
            </a:pPr>
            <a:r>
              <a:rPr lang="en-US" sz="2800" b="0" dirty="0">
                <a:solidFill>
                  <a:schemeClr val="tx1"/>
                </a:solidFill>
              </a:rPr>
              <a:t>How the Program is Funded: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NIH (National Heart Lung Blood Institute) Training Grant (32 spots).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Medical School Endowments- we will fund additional applications at the 4300 dollar level if there are more than 32 meritorious applications.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The funding is paid as a stipend.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788421-3FF2-4116-B138-369CC8069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8"/>
    </mc:Choice>
    <mc:Fallback xmlns="">
      <p:transition spd="slow" advTm="2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7410450" cy="676275"/>
          </a:xfrm>
          <a:noFill/>
        </p:spPr>
        <p:txBody>
          <a:bodyPr/>
          <a:lstStyle/>
          <a:p>
            <a:r>
              <a:rPr lang="en-US" dirty="0"/>
              <a:t> SBRP SHORT TERM RESEARCH TRAINING PROGRAM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8997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None/>
            </a:pPr>
            <a:r>
              <a:rPr lang="en-US" sz="2800" b="0" dirty="0">
                <a:solidFill>
                  <a:schemeClr val="tx1"/>
                </a:solidFill>
              </a:rPr>
              <a:t>Scheduling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None/>
            </a:pPr>
            <a:r>
              <a:rPr lang="en-US" sz="2800" b="0" dirty="0">
                <a:solidFill>
                  <a:schemeClr val="tx1"/>
                </a:solidFill>
              </a:rPr>
              <a:t>The SBRP short term research program is listed as NIH Biomed </a:t>
            </a:r>
            <a:r>
              <a:rPr lang="en-US" sz="2800" b="0" dirty="0" err="1">
                <a:solidFill>
                  <a:schemeClr val="tx1"/>
                </a:solidFill>
              </a:rPr>
              <a:t>Rsr</a:t>
            </a:r>
            <a:r>
              <a:rPr lang="en-US" sz="2800" b="0" dirty="0">
                <a:solidFill>
                  <a:schemeClr val="tx1"/>
                </a:solidFill>
              </a:rPr>
              <a:t> Training Program, MEDADM 8448 in Oasis.  However students can not put this on their prospective schedule as the review process has to complete by December 1st </a:t>
            </a:r>
            <a:r>
              <a:rPr lang="en-US" sz="2800" b="0">
                <a:solidFill>
                  <a:schemeClr val="tx1"/>
                </a:solidFill>
              </a:rPr>
              <a:t>before we can </a:t>
            </a:r>
            <a:r>
              <a:rPr lang="en-US" sz="2800" b="0" dirty="0">
                <a:solidFill>
                  <a:schemeClr val="tx1"/>
                </a:solidFill>
              </a:rPr>
              <a:t>assign you this course number. If you plan to do this program you will need to use a placeholder on your schedule.   Vacation is the preferred placeholder so no course assignments need to be changed after you are approved for the research program.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1B1335-EDC8-F4F1-33A2-854D1BC22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343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3"/>
    </mc:Choice>
    <mc:Fallback>
      <p:transition spd="slow" advTm="4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7181850" cy="676275"/>
          </a:xfrm>
          <a:noFill/>
        </p:spPr>
        <p:txBody>
          <a:bodyPr/>
          <a:lstStyle/>
          <a:p>
            <a:r>
              <a:rPr lang="en-US" dirty="0"/>
              <a:t> SBRP SHORT TERM RESEARCH TRAINING PROGRAM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None/>
            </a:pPr>
            <a:r>
              <a:rPr lang="en-US" sz="3600" b="0" dirty="0">
                <a:solidFill>
                  <a:schemeClr val="tx1"/>
                </a:solidFill>
              </a:rPr>
              <a:t>Application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</a:pPr>
            <a:r>
              <a:rPr lang="en-US" sz="3600" b="0" dirty="0">
                <a:solidFill>
                  <a:schemeClr val="tx1"/>
                </a:solidFill>
              </a:rPr>
              <a:t>Has a student and a mentor section.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</a:pPr>
            <a:r>
              <a:rPr lang="en-US" sz="3600" b="0" dirty="0">
                <a:solidFill>
                  <a:schemeClr val="tx1"/>
                </a:solidFill>
              </a:rPr>
              <a:t>All sections due October 31, 2023.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</a:pPr>
            <a:r>
              <a:rPr lang="en-US" sz="3600" b="0" dirty="0">
                <a:solidFill>
                  <a:schemeClr val="tx1"/>
                </a:solidFill>
              </a:rPr>
              <a:t>Applications reviewed by a Committee.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CF621B-CCEB-408D-9FFD-F7C670EEC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8"/>
    </mc:Choice>
    <mc:Fallback xmlns="">
      <p:transition spd="slow" advTm="38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6648450" cy="676275"/>
          </a:xfrm>
          <a:noFill/>
        </p:spPr>
        <p:txBody>
          <a:bodyPr/>
          <a:lstStyle/>
          <a:p>
            <a:r>
              <a:rPr lang="en-US" dirty="0"/>
              <a:t> SBRP SHORT TERM RESEARCH TRAINING PROGRAM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dirty="0">
                <a:solidFill>
                  <a:schemeClr val="tx1"/>
                </a:solidFill>
              </a:rPr>
              <a:t>The SBRP Application-Student Section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Title (20 words).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Hypothesis (750 characters including spaces).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Background (2500 characters including spaces)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Research Design and Methods (3500 characters including spaces).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/>
              <a:t>What will be the specific tasks, activities and responsibilities of the student on a daily basis </a:t>
            </a:r>
            <a:r>
              <a:rPr lang="en-US" sz="2800" b="0" dirty="0">
                <a:solidFill>
                  <a:schemeClr val="tx1"/>
                </a:solidFill>
              </a:rPr>
              <a:t>(1000 characters including spaces).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CB6823-572D-4040-BB23-20FC3EEAB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0"/>
    </mc:Choice>
    <mc:Fallback xmlns="">
      <p:transition spd="slow" advTm="2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50" y="414338"/>
            <a:ext cx="7105650" cy="676275"/>
          </a:xfrm>
          <a:noFill/>
        </p:spPr>
        <p:txBody>
          <a:bodyPr/>
          <a:lstStyle/>
          <a:p>
            <a:r>
              <a:rPr lang="en-US" dirty="0"/>
              <a:t> SBRP SHORT TERM RESEARCH TRAINING PROGRAM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b="0" dirty="0">
                <a:solidFill>
                  <a:schemeClr val="tx1"/>
                </a:solidFill>
              </a:rPr>
              <a:t>The SBRP Application (Continued)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endParaRPr lang="en-US" sz="2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Significance (750 characters including spaces).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C000"/>
              </a:buClr>
              <a:buSzTx/>
            </a:pPr>
            <a:r>
              <a:rPr lang="en-US" sz="2800" b="0" dirty="0">
                <a:solidFill>
                  <a:schemeClr val="tx1"/>
                </a:solidFill>
              </a:rPr>
              <a:t>References (4000 characters including spaces).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</a:pP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8093D2-CB8D-41B0-9BF9-3ECCA2B33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"/>
    </mc:Choice>
    <mc:Fallback xmlns="">
      <p:transition spd="slow" advTm="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Mtemplate7">
  <a:themeElements>
    <a:clrScheme name="">
      <a:dk1>
        <a:srgbClr val="919191"/>
      </a:dk1>
      <a:lt1>
        <a:srgbClr val="FFFFFF"/>
      </a:lt1>
      <a:dk2>
        <a:srgbClr val="081D58"/>
      </a:dk2>
      <a:lt2>
        <a:srgbClr val="000000"/>
      </a:lt2>
      <a:accent1>
        <a:srgbClr val="FFFFFF"/>
      </a:accent1>
      <a:accent2>
        <a:srgbClr val="00AE00"/>
      </a:accent2>
      <a:accent3>
        <a:srgbClr val="AAABB4"/>
      </a:accent3>
      <a:accent4>
        <a:srgbClr val="DADADA"/>
      </a:accent4>
      <a:accent5>
        <a:srgbClr val="FFFFFF"/>
      </a:accent5>
      <a:accent6>
        <a:srgbClr val="009D00"/>
      </a:accent6>
      <a:hlink>
        <a:srgbClr val="FC0128"/>
      </a:hlink>
      <a:folHlink>
        <a:srgbClr val="CECECE"/>
      </a:folHlink>
    </a:clrScheme>
    <a:fontScheme name="UMtemplate7.pp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Mtemplate7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template7.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Mtemplate7">
  <a:themeElements>
    <a:clrScheme name="">
      <a:dk1>
        <a:srgbClr val="919191"/>
      </a:dk1>
      <a:lt1>
        <a:srgbClr val="FFFFFF"/>
      </a:lt1>
      <a:dk2>
        <a:srgbClr val="081D58"/>
      </a:dk2>
      <a:lt2>
        <a:srgbClr val="000000"/>
      </a:lt2>
      <a:accent1>
        <a:srgbClr val="FFFFFF"/>
      </a:accent1>
      <a:accent2>
        <a:srgbClr val="00AE00"/>
      </a:accent2>
      <a:accent3>
        <a:srgbClr val="AAABB4"/>
      </a:accent3>
      <a:accent4>
        <a:srgbClr val="DADADA"/>
      </a:accent4>
      <a:accent5>
        <a:srgbClr val="FFFFFF"/>
      </a:accent5>
      <a:accent6>
        <a:srgbClr val="009D00"/>
      </a:accent6>
      <a:hlink>
        <a:srgbClr val="FC0128"/>
      </a:hlink>
      <a:folHlink>
        <a:srgbClr val="CECECE"/>
      </a:folHlink>
    </a:clrScheme>
    <a:fontScheme name="UMtemplate7.pp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Mtemplate7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template7.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template7.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960</Words>
  <Application>Microsoft Office PowerPoint</Application>
  <PresentationFormat>On-screen Show (4:3)</PresentationFormat>
  <Paragraphs>100</Paragraphs>
  <Slides>23</Slides>
  <Notes>11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</vt:lpstr>
      <vt:lpstr>Times New Roman</vt:lpstr>
      <vt:lpstr>UMtemplate7</vt:lpstr>
      <vt:lpstr>1_UMtemplate7</vt:lpstr>
      <vt:lpstr>SBRP SHORT TERM RESEARCH TRAINING PROGRAM</vt:lpstr>
      <vt:lpstr>SBRP SHORT TERM RESEARCH TRAINING PROGRAM</vt:lpstr>
      <vt:lpstr>SBRP SHORT TERM RESEARCH TRAINING PROGRAM</vt:lpstr>
      <vt:lpstr>SBRP SHORT TERM RESEARCH TRAINING PROGRAM</vt:lpstr>
      <vt:lpstr> SBRP SHORT TERM RESEARCH TRAINING PROGRAM</vt:lpstr>
      <vt:lpstr> SBRP SHORT TERM RESEARCH TRAINING PROGRAM</vt:lpstr>
      <vt:lpstr> SBRP SHORT TERM RESEARCH TRAINING PROGRAM</vt:lpstr>
      <vt:lpstr> SBRP SHORT TERM RESEARCH TRAINING PROGRAM</vt:lpstr>
      <vt:lpstr> SBRP SHORT TERM RESEARCH TRAINING PROGRAM</vt:lpstr>
      <vt:lpstr>SBRP SHORT TERM RESEARCH TRAINING PROGRAM</vt:lpstr>
      <vt:lpstr>SBRP SHORT TERM RESEARCH TRAINING PROGRAM</vt:lpstr>
      <vt:lpstr> SBRP SHORT TERM RESEARCH TRAINING PROGRAM</vt:lpstr>
      <vt:lpstr>Title (20 Words)</vt:lpstr>
      <vt:lpstr>Hypothesis (750 characters)</vt:lpstr>
      <vt:lpstr>Hypothesis (750 characters)</vt:lpstr>
      <vt:lpstr>Background (2500 characters)</vt:lpstr>
      <vt:lpstr>Research Design and Methods (3500 characters) </vt:lpstr>
      <vt:lpstr>Research Design and Methods (3500 characters) </vt:lpstr>
      <vt:lpstr>What will be the specific tasks, activities and responsibilities of the student on a daily basis (1000 characters) </vt:lpstr>
      <vt:lpstr>What will be the specific tasks, activities and responsibilities of the student on a daily basis (1000 characters) </vt:lpstr>
      <vt:lpstr>Fifth Review Criteria</vt:lpstr>
      <vt:lpstr>Significance (750 characters )</vt:lpstr>
      <vt:lpstr>SBRP SHORT TERM RESEARCH TRAINING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Summer Biomedical Research Program</dc:title>
  <dc:creator>Bens Thinkpad</dc:creator>
  <cp:lastModifiedBy>Margolis, Benjamin (Ben)</cp:lastModifiedBy>
  <cp:revision>93</cp:revision>
  <dcterms:created xsi:type="dcterms:W3CDTF">2015-01-12T01:13:59Z</dcterms:created>
  <dcterms:modified xsi:type="dcterms:W3CDTF">2023-05-29T22:18:06Z</dcterms:modified>
</cp:coreProperties>
</file>